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5143500" cx="9144000"/>
  <p:notesSz cx="6858000" cy="9144000"/>
  <p:embeddedFontLst>
    <p:embeddedFont>
      <p:font typeface="Pinyon Script"/>
      <p:regular r:id="rId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PinyonScrip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58881dc78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58881dc78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5c51790a27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5c51790a27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6311">
                <a:latin typeface="Pinyon Script"/>
                <a:ea typeface="Pinyon Script"/>
                <a:cs typeface="Pinyon Script"/>
                <a:sym typeface="Pinyon Script"/>
              </a:rPr>
              <a:t>Dear</a:t>
            </a:r>
            <a:r>
              <a:rPr lang="en" sz="6311">
                <a:latin typeface="Pinyon Script"/>
                <a:ea typeface="Pinyon Script"/>
                <a:cs typeface="Pinyon Script"/>
                <a:sym typeface="Pinyon Script"/>
              </a:rPr>
              <a:t> </a:t>
            </a:r>
            <a:r>
              <a:rPr lang="en" sz="6311">
                <a:latin typeface="Pinyon Script"/>
                <a:ea typeface="Pinyon Script"/>
                <a:cs typeface="Pinyon Script"/>
                <a:sym typeface="Pinyon Script"/>
              </a:rPr>
              <a:t>Phillis, </a:t>
            </a:r>
            <a:endParaRPr sz="6311">
              <a:latin typeface="Pinyon Script"/>
              <a:ea typeface="Pinyon Script"/>
              <a:cs typeface="Pinyon Script"/>
              <a:sym typeface="Pinyon Script"/>
            </a:endParaRPr>
          </a:p>
          <a:p>
            <a:pPr indent="0" lvl="0" marL="0" rtl="0" algn="l">
              <a:spcBef>
                <a:spcPts val="0"/>
              </a:spcBef>
              <a:spcAft>
                <a:spcPts val="0"/>
              </a:spcAft>
              <a:buSzPts val="990"/>
              <a:buNone/>
            </a:pPr>
            <a:r>
              <a:rPr lang="en" sz="6311">
                <a:latin typeface="Pinyon Script"/>
                <a:ea typeface="Pinyon Script"/>
                <a:cs typeface="Pinyon Script"/>
                <a:sym typeface="Pinyon Script"/>
              </a:rPr>
              <a:t>   </a:t>
            </a:r>
            <a:endParaRPr sz="6311">
              <a:latin typeface="Pinyon Script"/>
              <a:ea typeface="Pinyon Script"/>
              <a:cs typeface="Pinyon Script"/>
              <a:sym typeface="Pinyon Script"/>
            </a:endParaRPr>
          </a:p>
          <a:p>
            <a:pPr indent="0" lvl="0" marL="0" rtl="0" algn="l">
              <a:spcBef>
                <a:spcPts val="0"/>
              </a:spcBef>
              <a:spcAft>
                <a:spcPts val="0"/>
              </a:spcAft>
              <a:buSzPts val="990"/>
              <a:buNone/>
            </a:pPr>
            <a:r>
              <a:t/>
            </a:r>
            <a:endParaRPr sz="6311">
              <a:latin typeface="Pinyon Script"/>
              <a:ea typeface="Pinyon Script"/>
              <a:cs typeface="Pinyon Script"/>
              <a:sym typeface="Pinyon Script"/>
            </a:endParaRPr>
          </a:p>
          <a:p>
            <a:pPr indent="0" lvl="0" marL="0" rtl="0" algn="l">
              <a:spcBef>
                <a:spcPts val="0"/>
              </a:spcBef>
              <a:spcAft>
                <a:spcPts val="0"/>
              </a:spcAft>
              <a:buSzPts val="990"/>
              <a:buNone/>
            </a:pPr>
            <a:r>
              <a:t/>
            </a:r>
            <a:endParaRPr sz="6311">
              <a:latin typeface="Pinyon Script"/>
              <a:ea typeface="Pinyon Script"/>
              <a:cs typeface="Pinyon Script"/>
              <a:sym typeface="Pinyon Script"/>
            </a:endParaRPr>
          </a:p>
          <a:p>
            <a:pPr indent="0" lvl="0" marL="0" rtl="0" algn="l">
              <a:spcBef>
                <a:spcPts val="0"/>
              </a:spcBef>
              <a:spcAft>
                <a:spcPts val="0"/>
              </a:spcAft>
              <a:buSzPts val="990"/>
              <a:buNone/>
            </a:pPr>
            <a:r>
              <a:t/>
            </a:r>
            <a:endParaRPr sz="6311">
              <a:latin typeface="Pinyon Script"/>
              <a:ea typeface="Pinyon Script"/>
              <a:cs typeface="Pinyon Script"/>
              <a:sym typeface="Pinyon Script"/>
            </a:endParaRPr>
          </a:p>
          <a:p>
            <a:pPr indent="0" lvl="0" marL="0" rtl="0" algn="l">
              <a:spcBef>
                <a:spcPts val="0"/>
              </a:spcBef>
              <a:spcAft>
                <a:spcPts val="0"/>
              </a:spcAft>
              <a:buSzPts val="990"/>
              <a:buNone/>
            </a:pPr>
            <a:r>
              <a:rPr lang="en" sz="5911">
                <a:latin typeface="Pinyon Script"/>
                <a:ea typeface="Pinyon Script"/>
                <a:cs typeface="Pinyon Script"/>
                <a:sym typeface="Pinyon Script"/>
              </a:rPr>
              <a:t> </a:t>
            </a:r>
            <a:r>
              <a:rPr lang="en" sz="4511">
                <a:latin typeface="Pinyon Script"/>
                <a:ea typeface="Pinyon Script"/>
                <a:cs typeface="Pinyon Script"/>
                <a:sym typeface="Pinyon Script"/>
              </a:rPr>
              <a:t> </a:t>
            </a:r>
            <a:endParaRPr sz="4511">
              <a:latin typeface="Pinyon Script"/>
              <a:ea typeface="Pinyon Script"/>
              <a:cs typeface="Pinyon Script"/>
              <a:sym typeface="Pinyon Script"/>
            </a:endParaRPr>
          </a:p>
        </p:txBody>
      </p:sp>
      <p:sp>
        <p:nvSpPr>
          <p:cNvPr id="55" name="Google Shape;55;p13"/>
          <p:cNvSpPr txBox="1"/>
          <p:nvPr/>
        </p:nvSpPr>
        <p:spPr>
          <a:xfrm>
            <a:off x="-125" y="1483950"/>
            <a:ext cx="9144000" cy="4063500"/>
          </a:xfrm>
          <a:prstGeom prst="rect">
            <a:avLst/>
          </a:prstGeom>
          <a:noFill/>
          <a:ln>
            <a:noFill/>
          </a:ln>
        </p:spPr>
        <p:txBody>
          <a:bodyPr anchorCtr="0" anchor="t" bIns="91425" lIns="91425" spcFirstLastPara="1" rIns="91425" wrap="square" tIns="91425">
            <a:spAutoFit/>
          </a:bodyPr>
          <a:lstStyle/>
          <a:p>
            <a:pPr indent="457200" lvl="0" marL="0" rtl="0" algn="l">
              <a:spcBef>
                <a:spcPts val="0"/>
              </a:spcBef>
              <a:spcAft>
                <a:spcPts val="0"/>
              </a:spcAft>
              <a:buNone/>
            </a:pPr>
            <a:r>
              <a:rPr lang="en" sz="1700">
                <a:latin typeface="Pinyon Script"/>
                <a:ea typeface="Pinyon Script"/>
                <a:cs typeface="Pinyon Script"/>
                <a:sym typeface="Pinyon Script"/>
              </a:rPr>
              <a:t>I know you and </a:t>
            </a:r>
            <a:r>
              <a:rPr lang="en" sz="1700">
                <a:latin typeface="Pinyon Script"/>
                <a:ea typeface="Pinyon Script"/>
                <a:cs typeface="Pinyon Script"/>
                <a:sym typeface="Pinyon Script"/>
              </a:rPr>
              <a:t>Nathaniel are in England. In fact, I am pleased to learn about your growing relationship with the Countess of Huntingdon. I am pleased she will help you with your book of poems. I'm so happy for you Phillis.</a:t>
            </a:r>
            <a:endParaRPr sz="1700">
              <a:latin typeface="Pinyon Script"/>
              <a:ea typeface="Pinyon Script"/>
              <a:cs typeface="Pinyon Script"/>
              <a:sym typeface="Pinyon Script"/>
            </a:endParaRPr>
          </a:p>
          <a:p>
            <a:pPr indent="457200" lvl="0" marL="0" rtl="0" algn="l">
              <a:spcBef>
                <a:spcPts val="0"/>
              </a:spcBef>
              <a:spcAft>
                <a:spcPts val="0"/>
              </a:spcAft>
              <a:buNone/>
            </a:pPr>
            <a:r>
              <a:rPr lang="en" sz="1700">
                <a:latin typeface="Pinyon Script"/>
                <a:ea typeface="Pinyon Script"/>
                <a:cs typeface="Pinyon Script"/>
                <a:sym typeface="Pinyon Script"/>
              </a:rPr>
              <a:t>I hate to be the bearer of bad news, but I must share recent updates on my illness. Doctors are hopeful, but I have my good and bad days. I ‘m praying to get better.</a:t>
            </a:r>
            <a:r>
              <a:rPr lang="en" sz="2100">
                <a:latin typeface="Pinyon Script"/>
                <a:ea typeface="Pinyon Script"/>
                <a:cs typeface="Pinyon Script"/>
                <a:sym typeface="Pinyon Script"/>
              </a:rPr>
              <a:t> </a:t>
            </a:r>
            <a:r>
              <a:rPr lang="en" sz="1700">
                <a:latin typeface="Pinyon Script"/>
                <a:ea typeface="Pinyon Script"/>
                <a:cs typeface="Pinyon Script"/>
                <a:sym typeface="Pinyon Script"/>
              </a:rPr>
              <a:t>I don't want you or Nathaniel to worry but I want you to know that I’m sick. I’m really glad that your poems are being published, I’m so proud of you.</a:t>
            </a:r>
            <a:endParaRPr sz="1700">
              <a:latin typeface="Pinyon Script"/>
              <a:ea typeface="Pinyon Script"/>
              <a:cs typeface="Pinyon Script"/>
              <a:sym typeface="Pinyon Script"/>
            </a:endParaRPr>
          </a:p>
          <a:p>
            <a:pPr indent="0" lvl="0" marL="0" rtl="0" algn="l">
              <a:spcBef>
                <a:spcPts val="0"/>
              </a:spcBef>
              <a:spcAft>
                <a:spcPts val="0"/>
              </a:spcAft>
              <a:buNone/>
            </a:pPr>
            <a:r>
              <a:rPr lang="en" sz="1700">
                <a:latin typeface="Pinyon Script"/>
                <a:ea typeface="Pinyon Script"/>
                <a:cs typeface="Pinyon Script"/>
                <a:sym typeface="Pinyon Script"/>
              </a:rPr>
              <a:t>	I remember bringing you into my home because you looked modest, humble, and you had interesting features</a:t>
            </a:r>
            <a:r>
              <a:rPr lang="en" sz="2100">
                <a:latin typeface="Pinyon Script"/>
                <a:ea typeface="Pinyon Script"/>
                <a:cs typeface="Pinyon Script"/>
                <a:sym typeface="Pinyon Script"/>
              </a:rPr>
              <a:t>. </a:t>
            </a:r>
            <a:r>
              <a:rPr lang="en" sz="1700">
                <a:latin typeface="Pinyon Script"/>
                <a:ea typeface="Pinyon Script"/>
                <a:cs typeface="Pinyon Script"/>
                <a:sym typeface="Pinyon Script"/>
              </a:rPr>
              <a:t>If my conditions worsens I will try to send another letter.</a:t>
            </a:r>
            <a:endParaRPr sz="1700">
              <a:latin typeface="Pinyon Script"/>
              <a:ea typeface="Pinyon Script"/>
              <a:cs typeface="Pinyon Script"/>
              <a:sym typeface="Pinyon Script"/>
            </a:endParaRPr>
          </a:p>
          <a:p>
            <a:pPr indent="0" lvl="0" marL="0" rtl="0" algn="l">
              <a:spcBef>
                <a:spcPts val="0"/>
              </a:spcBef>
              <a:spcAft>
                <a:spcPts val="0"/>
              </a:spcAft>
              <a:buNone/>
            </a:pPr>
            <a:r>
              <a:t/>
            </a:r>
            <a:endParaRPr sz="1700">
              <a:latin typeface="Pinyon Script"/>
              <a:ea typeface="Pinyon Script"/>
              <a:cs typeface="Pinyon Script"/>
              <a:sym typeface="Pinyon Script"/>
            </a:endParaRPr>
          </a:p>
          <a:p>
            <a:pPr indent="-355600" lvl="0" marL="457200" rtl="0" algn="l">
              <a:spcBef>
                <a:spcPts val="0"/>
              </a:spcBef>
              <a:spcAft>
                <a:spcPts val="0"/>
              </a:spcAft>
              <a:buSzPts val="2000"/>
              <a:buFont typeface="Pinyon Script"/>
              <a:buChar char="-"/>
            </a:pPr>
            <a:r>
              <a:rPr lang="en" sz="2000">
                <a:latin typeface="Pinyon Script"/>
                <a:ea typeface="Pinyon Script"/>
                <a:cs typeface="Pinyon Script"/>
                <a:sym typeface="Pinyon Script"/>
              </a:rPr>
              <a:t>Love, </a:t>
            </a:r>
            <a:endParaRPr sz="2000">
              <a:latin typeface="Pinyon Script"/>
              <a:ea typeface="Pinyon Script"/>
              <a:cs typeface="Pinyon Script"/>
              <a:sym typeface="Pinyon Script"/>
            </a:endParaRPr>
          </a:p>
          <a:p>
            <a:pPr indent="0" lvl="0" marL="457200" rtl="0" algn="l">
              <a:spcBef>
                <a:spcPts val="0"/>
              </a:spcBef>
              <a:spcAft>
                <a:spcPts val="0"/>
              </a:spcAft>
              <a:buNone/>
            </a:pPr>
            <a:r>
              <a:rPr lang="en" sz="2000">
                <a:latin typeface="Pinyon Script"/>
                <a:ea typeface="Pinyon Script"/>
                <a:cs typeface="Pinyon Script"/>
                <a:sym typeface="Pinyon Script"/>
              </a:rPr>
              <a:t>	Susanna Wheatley </a:t>
            </a:r>
            <a:endParaRPr sz="2000">
              <a:latin typeface="Pinyon Script"/>
              <a:ea typeface="Pinyon Script"/>
              <a:cs typeface="Pinyon Script"/>
              <a:sym typeface="Pinyon Script"/>
            </a:endParaRPr>
          </a:p>
          <a:p>
            <a:pPr indent="0" lvl="0" marL="457200" rtl="0" algn="l">
              <a:spcBef>
                <a:spcPts val="0"/>
              </a:spcBef>
              <a:spcAft>
                <a:spcPts val="0"/>
              </a:spcAft>
              <a:buNone/>
            </a:pPr>
            <a:r>
              <a:rPr lang="en" sz="2000">
                <a:latin typeface="Pinyon Script"/>
                <a:ea typeface="Pinyon Script"/>
                <a:cs typeface="Pinyon Script"/>
                <a:sym typeface="Pinyon Script"/>
              </a:rPr>
              <a:t> </a:t>
            </a:r>
            <a:endParaRPr sz="2000">
              <a:latin typeface="Pinyon Script"/>
              <a:ea typeface="Pinyon Script"/>
              <a:cs typeface="Pinyon Script"/>
              <a:sym typeface="Pinyon Script"/>
            </a:endParaRPr>
          </a:p>
          <a:p>
            <a:pPr indent="0" lvl="0" marL="914400" rtl="0" algn="l">
              <a:spcBef>
                <a:spcPts val="0"/>
              </a:spcBef>
              <a:spcAft>
                <a:spcPts val="0"/>
              </a:spcAft>
              <a:buNone/>
            </a:pPr>
            <a:r>
              <a:rPr lang="en" sz="2200">
                <a:latin typeface="Pinyon Script"/>
                <a:ea typeface="Pinyon Script"/>
                <a:cs typeface="Pinyon Script"/>
                <a:sym typeface="Pinyon Script"/>
              </a:rPr>
              <a:t> </a:t>
            </a:r>
            <a:endParaRPr sz="2200">
              <a:latin typeface="Pinyon Script"/>
              <a:ea typeface="Pinyon Script"/>
              <a:cs typeface="Pinyon Script"/>
              <a:sym typeface="Pinyon Script"/>
            </a:endParaRPr>
          </a:p>
          <a:p>
            <a:pPr indent="0" lvl="0" marL="0" rtl="0" algn="l">
              <a:spcBef>
                <a:spcPts val="0"/>
              </a:spcBef>
              <a:spcAft>
                <a:spcPts val="0"/>
              </a:spcAft>
              <a:buNone/>
            </a:pPr>
            <a:r>
              <a:t/>
            </a:r>
            <a:endParaRPr sz="2600">
              <a:latin typeface="Pinyon Script"/>
              <a:ea typeface="Pinyon Script"/>
              <a:cs typeface="Pinyon Script"/>
              <a:sym typeface="Pinyon Script"/>
            </a:endParaRPr>
          </a:p>
        </p:txBody>
      </p:sp>
      <p:sp>
        <p:nvSpPr>
          <p:cNvPr id="56" name="Google Shape;56;p13"/>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pic>
        <p:nvPicPr>
          <p:cNvPr id="57" name="Google Shape;57;p13"/>
          <p:cNvPicPr preferRelativeResize="0"/>
          <p:nvPr/>
        </p:nvPicPr>
        <p:blipFill>
          <a:blip r:embed="rId4">
            <a:alphaModFix/>
          </a:blip>
          <a:stretch>
            <a:fillRect/>
          </a:stretch>
        </p:blipFill>
        <p:spPr>
          <a:xfrm>
            <a:off x="7309850" y="3309350"/>
            <a:ext cx="1834151" cy="1834150"/>
          </a:xfrm>
          <a:prstGeom prst="rect">
            <a:avLst/>
          </a:prstGeom>
          <a:noFill/>
          <a:ln>
            <a:noFill/>
          </a:ln>
        </p:spPr>
      </p:pic>
      <p:sp>
        <p:nvSpPr>
          <p:cNvPr id="58" name="Google Shape;58;p13"/>
          <p:cNvSpPr txBox="1"/>
          <p:nvPr/>
        </p:nvSpPr>
        <p:spPr>
          <a:xfrm>
            <a:off x="4278925" y="423575"/>
            <a:ext cx="46407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100"/>
              <a:t>https://www.newyorker.com/books/under-review/how-phillis-wheatley-was-recovered-through-history</a:t>
            </a:r>
            <a:endParaRPr sz="1100"/>
          </a:p>
        </p:txBody>
      </p:sp>
      <p:sp>
        <p:nvSpPr>
          <p:cNvPr id="59" name="Google Shape;59;p13"/>
          <p:cNvSpPr txBox="1"/>
          <p:nvPr/>
        </p:nvSpPr>
        <p:spPr>
          <a:xfrm>
            <a:off x="4278925" y="0"/>
            <a:ext cx="5291400" cy="538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300" u="sng">
                <a:latin typeface="Pinyon Script"/>
                <a:ea typeface="Pinyon Script"/>
                <a:cs typeface="Pinyon Script"/>
                <a:sym typeface="Pinyon Script"/>
              </a:rPr>
              <a:t>References </a:t>
            </a:r>
            <a:endParaRPr sz="2300" u="sng">
              <a:latin typeface="Pinyon Script"/>
              <a:ea typeface="Pinyon Script"/>
              <a:cs typeface="Pinyon Script"/>
              <a:sym typeface="Pinyon Script"/>
            </a:endParaRPr>
          </a:p>
        </p:txBody>
      </p:sp>
      <p:sp>
        <p:nvSpPr>
          <p:cNvPr id="60" name="Google Shape;60;p13"/>
          <p:cNvSpPr txBox="1"/>
          <p:nvPr/>
        </p:nvSpPr>
        <p:spPr>
          <a:xfrm>
            <a:off x="4351800" y="868350"/>
            <a:ext cx="43968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100"/>
              <a:t>https://collections.dartmouth.edu/occom/html/ctx/personography/pers0574.ocp.html</a:t>
            </a:r>
            <a:endParaRPr sz="11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4" name="Shape 64"/>
        <p:cNvGrpSpPr/>
        <p:nvPr/>
      </p:nvGrpSpPr>
      <p:grpSpPr>
        <a:xfrm>
          <a:off x="0" y="0"/>
          <a:ext cx="0" cy="0"/>
          <a:chOff x="0" y="0"/>
          <a:chExt cx="0" cy="0"/>
        </a:xfrm>
      </p:grpSpPr>
      <p:sp>
        <p:nvSpPr>
          <p:cNvPr id="65" name="Google Shape;65;p14"/>
          <p:cNvSpPr txBox="1"/>
          <p:nvPr>
            <p:ph type="ctrTitle"/>
          </p:nvPr>
        </p:nvSpPr>
        <p:spPr>
          <a:xfrm>
            <a:off x="630950" y="378575"/>
            <a:ext cx="8085900" cy="5727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b="1" lang="en">
                <a:solidFill>
                  <a:srgbClr val="783F04"/>
                </a:solidFill>
              </a:rPr>
              <a:t>The Composition Process:</a:t>
            </a:r>
            <a:r>
              <a:rPr lang="en">
                <a:solidFill>
                  <a:srgbClr val="783F04"/>
                </a:solidFill>
              </a:rPr>
              <a:t> </a:t>
            </a:r>
            <a:endParaRPr>
              <a:solidFill>
                <a:srgbClr val="783F04"/>
              </a:solidFill>
            </a:endParaRPr>
          </a:p>
        </p:txBody>
      </p:sp>
      <p:sp>
        <p:nvSpPr>
          <p:cNvPr id="66" name="Google Shape;66;p14"/>
          <p:cNvSpPr txBox="1"/>
          <p:nvPr>
            <p:ph idx="1" type="subTitle"/>
          </p:nvPr>
        </p:nvSpPr>
        <p:spPr>
          <a:xfrm>
            <a:off x="271800" y="912450"/>
            <a:ext cx="8551800" cy="4309800"/>
          </a:xfrm>
          <a:prstGeom prst="rect">
            <a:avLst/>
          </a:prstGeom>
        </p:spPr>
        <p:txBody>
          <a:bodyPr anchorCtr="0" anchor="t" bIns="91425" lIns="91425" spcFirstLastPara="1" rIns="91425" wrap="square" tIns="91425">
            <a:normAutofit fontScale="62500" lnSpcReduction="20000"/>
          </a:bodyPr>
          <a:lstStyle/>
          <a:p>
            <a:pPr indent="-339725" lvl="0" marL="457200" rtl="0" algn="l">
              <a:spcBef>
                <a:spcPts val="0"/>
              </a:spcBef>
              <a:spcAft>
                <a:spcPts val="0"/>
              </a:spcAft>
              <a:buClr>
                <a:srgbClr val="783F04"/>
              </a:buClr>
              <a:buSzPct val="100000"/>
              <a:buAutoNum type="arabicPeriod"/>
            </a:pPr>
            <a:r>
              <a:rPr b="1" lang="en">
                <a:solidFill>
                  <a:srgbClr val="783F04"/>
                </a:solidFill>
              </a:rPr>
              <a:t>Read and discuss PWP</a:t>
            </a:r>
            <a:r>
              <a:rPr lang="en">
                <a:solidFill>
                  <a:srgbClr val="783F04"/>
                </a:solidFill>
              </a:rPr>
              <a:t> together.  Some questions can include: What made her unique? How was she different from other enslaved girls? Why is she an important historical figure? What would you tell your friends about her? </a:t>
            </a:r>
            <a:endParaRPr>
              <a:solidFill>
                <a:srgbClr val="783F04"/>
              </a:solidFill>
            </a:endParaRPr>
          </a:p>
          <a:p>
            <a:pPr indent="-339725" lvl="0" marL="457200" rtl="0" algn="l">
              <a:spcBef>
                <a:spcPts val="0"/>
              </a:spcBef>
              <a:spcAft>
                <a:spcPts val="0"/>
              </a:spcAft>
              <a:buClr>
                <a:srgbClr val="783F04"/>
              </a:buClr>
              <a:buSzPct val="100000"/>
              <a:buAutoNum type="arabicPeriod"/>
            </a:pPr>
            <a:r>
              <a:rPr b="1" lang="en">
                <a:solidFill>
                  <a:srgbClr val="783F04"/>
                </a:solidFill>
              </a:rPr>
              <a:t>Think about another central figure</a:t>
            </a:r>
            <a:r>
              <a:rPr lang="en">
                <a:solidFill>
                  <a:srgbClr val="783F04"/>
                </a:solidFill>
              </a:rPr>
              <a:t> or supporter for crafting the letter.  Are there other key characters that stand out to students? George Washington was another person we discussed!</a:t>
            </a:r>
            <a:endParaRPr>
              <a:solidFill>
                <a:srgbClr val="783F04"/>
              </a:solidFill>
            </a:endParaRPr>
          </a:p>
          <a:p>
            <a:pPr indent="-339725" lvl="0" marL="457200" rtl="0" algn="l">
              <a:spcBef>
                <a:spcPts val="0"/>
              </a:spcBef>
              <a:spcAft>
                <a:spcPts val="0"/>
              </a:spcAft>
              <a:buClr>
                <a:srgbClr val="783F04"/>
              </a:buClr>
              <a:buSzPct val="100000"/>
              <a:buAutoNum type="arabicPeriod"/>
            </a:pPr>
            <a:r>
              <a:rPr b="1" lang="en">
                <a:solidFill>
                  <a:srgbClr val="783F04"/>
                </a:solidFill>
              </a:rPr>
              <a:t>Research the figure.</a:t>
            </a:r>
            <a:r>
              <a:rPr lang="en">
                <a:solidFill>
                  <a:srgbClr val="783F04"/>
                </a:solidFill>
              </a:rPr>
              <a:t>  What was said about this person? How did this person align with PWP? Youtube videos were helpful in our case, and we had to look for age appropriate websites.</a:t>
            </a:r>
            <a:endParaRPr>
              <a:solidFill>
                <a:srgbClr val="783F04"/>
              </a:solidFill>
            </a:endParaRPr>
          </a:p>
          <a:p>
            <a:pPr indent="-339725" lvl="0" marL="457200" rtl="0" algn="l">
              <a:spcBef>
                <a:spcPts val="0"/>
              </a:spcBef>
              <a:spcAft>
                <a:spcPts val="0"/>
              </a:spcAft>
              <a:buClr>
                <a:srgbClr val="783F04"/>
              </a:buClr>
              <a:buSzPct val="100000"/>
              <a:buAutoNum type="arabicPeriod"/>
            </a:pPr>
            <a:r>
              <a:rPr b="1" lang="en">
                <a:solidFill>
                  <a:srgbClr val="783F04"/>
                </a:solidFill>
              </a:rPr>
              <a:t>Compose the letter.</a:t>
            </a:r>
            <a:r>
              <a:rPr lang="en">
                <a:solidFill>
                  <a:srgbClr val="783F04"/>
                </a:solidFill>
              </a:rPr>
              <a:t>  Offering sentence stems were helpful to imagine what the central actor might have said to PWP. For ex: what might Susanna have been happy about? What might Susanna have felt nervous about? “</a:t>
            </a:r>
            <a:r>
              <a:rPr i="1" lang="en">
                <a:solidFill>
                  <a:srgbClr val="783F04"/>
                </a:solidFill>
              </a:rPr>
              <a:t>I don’t want you and Nathaniel to worry, but…”</a:t>
            </a:r>
            <a:r>
              <a:rPr lang="en">
                <a:solidFill>
                  <a:srgbClr val="783F04"/>
                </a:solidFill>
              </a:rPr>
              <a:t> Also consider how did Susanna feel about Phillis? How do we know that she felt this way? Pushing young writers to consider context can help them include additional important details.  Length will vary depending on the student, and encouraging all of their ideas is helpful! </a:t>
            </a:r>
            <a:endParaRPr>
              <a:solidFill>
                <a:srgbClr val="783F04"/>
              </a:solidFill>
            </a:endParaRPr>
          </a:p>
          <a:p>
            <a:pPr indent="-339725" lvl="0" marL="457200" rtl="0" algn="l">
              <a:spcBef>
                <a:spcPts val="0"/>
              </a:spcBef>
              <a:spcAft>
                <a:spcPts val="0"/>
              </a:spcAft>
              <a:buClr>
                <a:srgbClr val="783F04"/>
              </a:buClr>
              <a:buSzPct val="100000"/>
              <a:buAutoNum type="arabicPeriod"/>
            </a:pPr>
            <a:r>
              <a:rPr b="1" lang="en">
                <a:solidFill>
                  <a:srgbClr val="783F04"/>
                </a:solidFill>
              </a:rPr>
              <a:t>Design the slide. </a:t>
            </a:r>
            <a:r>
              <a:rPr lang="en">
                <a:solidFill>
                  <a:srgbClr val="783F04"/>
                </a:solidFill>
              </a:rPr>
              <a:t> The design of the slide can be easy for students who like visuals and using their creativity.  This part of the process required very minimal direction from me and was the </a:t>
            </a:r>
            <a:r>
              <a:rPr b="1" lang="en">
                <a:solidFill>
                  <a:srgbClr val="783F04"/>
                </a:solidFill>
              </a:rPr>
              <a:t>perfect ending</a:t>
            </a:r>
            <a:r>
              <a:rPr lang="en">
                <a:solidFill>
                  <a:srgbClr val="783F04"/>
                </a:solidFill>
              </a:rPr>
              <a:t> to a rigorous writing exercise! </a:t>
            </a:r>
            <a:endParaRPr>
              <a:solidFill>
                <a:srgbClr val="783F04"/>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