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obster"/>
      <p:regular r:id="rId17"/>
    </p:embeddedFont>
    <p:embeddedFont>
      <p:font typeface="Gravitas One"/>
      <p:regular r:id="rId18"/>
    </p:embeddedFont>
    <p:embeddedFont>
      <p:font typeface="Yeseva One"/>
      <p:regular r:id="rId19"/>
    </p:embeddedFont>
    <p:embeddedFont>
      <p:font typeface="Beth Ellen"/>
      <p:regular r:id="rId20"/>
    </p:embeddedFont>
    <p:embeddedFont>
      <p:font typeface="Shadows Into Light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thEllen-regular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ShadowsIntoLight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bster-regular.fntdata"/><Relationship Id="rId16" Type="http://schemas.openxmlformats.org/officeDocument/2006/relationships/slide" Target="slides/slide11.xml"/><Relationship Id="rId19" Type="http://schemas.openxmlformats.org/officeDocument/2006/relationships/font" Target="fonts/YesevaOne-regular.fntdata"/><Relationship Id="rId18" Type="http://schemas.openxmlformats.org/officeDocument/2006/relationships/font" Target="fonts/Gravitas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cf417b6c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cf417b6c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ccfa21bb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ccfa21bb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cf417b6c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cf417b6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cf417b6c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cf417b6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cf417b6c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cf417b6c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cf417b6c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cf417b6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cf417b6c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cf417b6c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cf417b6c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cf417b6c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cf417b6c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cf417b6c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cf417b6c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cf417b6c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://www.blackwomenrhetproject.com/high-school-grades-9-12.html" TargetMode="External"/><Relationship Id="rId10" Type="http://schemas.openxmlformats.org/officeDocument/2006/relationships/image" Target="../media/image20.png"/><Relationship Id="rId13" Type="http://schemas.openxmlformats.org/officeDocument/2006/relationships/hyperlink" Target="https://bit.ly/PWP-contest" TargetMode="Externa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hyperlink" Target="http://www.blackwomenrhetproject.com/dfw-writes-phillis-wheatley-peters.html" TargetMode="External"/><Relationship Id="rId9" Type="http://schemas.openxmlformats.org/officeDocument/2006/relationships/hyperlink" Target="http://www.blackwomenrhetproject.com/middle-school-grades-6-8.html" TargetMode="External"/><Relationship Id="rId5" Type="http://schemas.openxmlformats.org/officeDocument/2006/relationships/hyperlink" Target="http://www.blackwomenrhetproject.com/dfw-writes-phillis-wheatley-peters.html" TargetMode="External"/><Relationship Id="rId6" Type="http://schemas.openxmlformats.org/officeDocument/2006/relationships/image" Target="../media/image8.jpg"/><Relationship Id="rId7" Type="http://schemas.openxmlformats.org/officeDocument/2006/relationships/hyperlink" Target="http://www.blackwomenrhetproject.com/elementary-grades-3-5.html" TargetMode="External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6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gapress.org/book/9780820363325/phillis-wheatley-peters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3.jpg"/><Relationship Id="rId6" Type="http://schemas.openxmlformats.org/officeDocument/2006/relationships/hyperlink" Target="http://www.youtube.com/watch?v=N42tCGYOlBI" TargetMode="External"/><Relationship Id="rId7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hyperlink" Target="https://www.bostonglobe.com/2023/05/03/metro/newly-discovered-poem-linked-phillis-wheatley-raises-hope-fuller-picture-her-life/" TargetMode="External"/><Relationship Id="rId6" Type="http://schemas.openxmlformats.org/officeDocument/2006/relationships/hyperlink" Target="https://www.bostonglobe.com/2023/05/03/metro/newly-discovered-poem-linked-phillis-wheatley-raises-hope-fuller-picture-her-lif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s://youtu.be/a3l9Pmza7Gs" TargetMode="External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/>
        </p:nvSpPr>
        <p:spPr>
          <a:xfrm>
            <a:off x="5348050" y="56750"/>
            <a:ext cx="3710700" cy="2869200"/>
          </a:xfrm>
          <a:prstGeom prst="rect">
            <a:avLst/>
          </a:prstGeom>
          <a:solidFill>
            <a:srgbClr val="000000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DFW</a:t>
            </a:r>
            <a:r>
              <a:rPr lang="en" sz="32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 Teachers on the Legacy of Phillis Wheatley for Their Classrooms</a:t>
            </a:r>
            <a:endParaRPr sz="34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906" y="56750"/>
            <a:ext cx="3756694" cy="5015375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" name="Google Shape;57;p13"/>
          <p:cNvSpPr txBox="1"/>
          <p:nvPr/>
        </p:nvSpPr>
        <p:spPr>
          <a:xfrm>
            <a:off x="2901849" y="3763063"/>
            <a:ext cx="6156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DFW Writes Phillis Wheatley Peters on the 250th Anniversary of her Poetry!</a:t>
            </a:r>
            <a:r>
              <a:rPr b="1" lang="en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Texas Christian University  |  May 31, 2023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(slides c</a:t>
            </a: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reated by DFW teachers at the 2023 Summer Literacy Institute  hosted by TCU College of Education)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9000" y="3131000"/>
            <a:ext cx="5650423" cy="522500"/>
          </a:xfrm>
          <a:prstGeom prst="rect">
            <a:avLst/>
          </a:prstGeom>
          <a:noFill/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" name="Google Shape;59;p13"/>
          <p:cNvSpPr/>
          <p:nvPr/>
        </p:nvSpPr>
        <p:spPr>
          <a:xfrm>
            <a:off x="8227925" y="461155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8329475" y="461155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22"/>
          <p:cNvSpPr txBox="1"/>
          <p:nvPr/>
        </p:nvSpPr>
        <p:spPr>
          <a:xfrm>
            <a:off x="6484275" y="4698400"/>
            <a:ext cx="2148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 Nora Garcia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719625" y="1104525"/>
            <a:ext cx="32919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Phillis Wheatley Peters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overcame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didn’t matter where she started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overcame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Racism, slavery, ownership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discovered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discovered her talents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Talents for learning, writing, creating poetry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created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created poetry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created hope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Hope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created hope for future girls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created hope for future African Americans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left her legacy for future generations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Celebrate Phillis Wheatley Peters!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719625" y="142275"/>
            <a:ext cx="7023300" cy="7698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CELEBRATE</a:t>
            </a:r>
            <a:endParaRPr sz="39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8534025" y="4698400"/>
            <a:ext cx="3408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952175" y="1283050"/>
            <a:ext cx="30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485" y="715613"/>
            <a:ext cx="3512979" cy="3982800"/>
          </a:xfrm>
          <a:prstGeom prst="rect">
            <a:avLst/>
          </a:prstGeom>
          <a:noFill/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23"/>
          <p:cNvSpPr txBox="1"/>
          <p:nvPr/>
        </p:nvSpPr>
        <p:spPr>
          <a:xfrm>
            <a:off x="5348050" y="56750"/>
            <a:ext cx="3710700" cy="1091700"/>
          </a:xfrm>
          <a:prstGeom prst="rect">
            <a:avLst/>
          </a:prstGeom>
          <a:solidFill>
            <a:srgbClr val="000000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uFill>
                  <a:noFill/>
                </a:uFill>
                <a:latin typeface="Yeseva One"/>
                <a:ea typeface="Yeseva One"/>
                <a:cs typeface="Yeseva One"/>
                <a:sym typeface="Yeseva O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GOAL:</a:t>
            </a:r>
            <a:endParaRPr sz="20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uFill>
                  <a:noFill/>
                </a:uFill>
                <a:latin typeface="Yeseva One"/>
                <a:ea typeface="Yeseva One"/>
                <a:cs typeface="Yeseva One"/>
                <a:sym typeface="Yeseva On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promote student writing in response to PWP’s life and work</a:t>
            </a:r>
            <a:endParaRPr sz="20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9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Click boxes below for more materials. </a:t>
            </a:r>
            <a:r>
              <a:rPr b="1" i="1" lang="en" sz="10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endParaRPr sz="20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  </a:t>
            </a:r>
            <a:endParaRPr sz="20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7906" y="56750"/>
            <a:ext cx="3756694" cy="5015375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" name="Google Shape;180;p2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2701" y="1282859"/>
            <a:ext cx="4916050" cy="6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42700" y="2074938"/>
            <a:ext cx="4916050" cy="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42700" y="2787250"/>
            <a:ext cx="4916050" cy="612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5419750" y="3399375"/>
            <a:ext cx="36390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Yeseva One"/>
                <a:ea typeface="Yeseva One"/>
                <a:cs typeface="Yeseva One"/>
                <a:sym typeface="Yeseva One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 contest flyers.</a:t>
            </a:r>
            <a:endParaRPr b="1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Send contest entry to:</a:t>
            </a:r>
            <a:endParaRPr b="1" i="1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https://tinyurl.com/DFW-contest </a:t>
            </a:r>
            <a:endParaRPr sz="12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Email questions to:</a:t>
            </a:r>
            <a:endParaRPr b="1" i="1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DFWwritesPWP@gmail.com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14"/>
          <p:cNvSpPr txBox="1"/>
          <p:nvPr/>
        </p:nvSpPr>
        <p:spPr>
          <a:xfrm>
            <a:off x="5892450" y="4669650"/>
            <a:ext cx="34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Sarah Robbins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700600" y="1053778"/>
            <a:ext cx="4286700" cy="24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you, Phillis.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being a window into a past time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writing to us by writing about others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bringing your life to us.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honoring Africa and Black Americans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in a time of slavery.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give us hope.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show us the power of words and writing.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546225" y="163075"/>
            <a:ext cx="4542900" cy="6003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Thank-you for Your Poems</a:t>
            </a:r>
            <a:endParaRPr sz="27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775" y="332950"/>
            <a:ext cx="2726426" cy="2044800"/>
          </a:xfrm>
          <a:prstGeom prst="rect">
            <a:avLst/>
          </a:prstGeom>
          <a:noFill/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2200" y="2501300"/>
            <a:ext cx="2677586" cy="2044801"/>
          </a:xfrm>
          <a:prstGeom prst="rect">
            <a:avLst/>
          </a:prstGeom>
          <a:noFill/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14"/>
          <p:cNvSpPr txBox="1"/>
          <p:nvPr/>
        </p:nvSpPr>
        <p:spPr>
          <a:xfrm>
            <a:off x="1700600" y="3829375"/>
            <a:ext cx="376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mages:</a:t>
            </a:r>
            <a:endParaRPr i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Plaque at site of PWP’s original book publisher</a:t>
            </a:r>
            <a:endParaRPr i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Frontispiece and title page of her 1773 book</a:t>
            </a:r>
            <a:endParaRPr i="1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5"/>
          <p:cNvSpPr txBox="1"/>
          <p:nvPr/>
        </p:nvSpPr>
        <p:spPr>
          <a:xfrm>
            <a:off x="5632525" y="4743300"/>
            <a:ext cx="34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Curby Alexander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765000" y="903450"/>
            <a:ext cx="5007000" cy="3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If you don’t want someone to build, hide the wood and steel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Tell them where to go, what to do, how to feel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What can we learn from the girl named after a boat?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What doesn’t sink the ship can sometimes keep it afloat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If your mind is free then you can never be restrained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They can keep your body in a cage but a mind can’t be chained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Phillis used words to set herself free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Ink on a page as free as a fish in </a:t>
            </a: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the sea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Words that can swim but also have wings to fly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Across the years and through the transcendent sky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Her words free us now, calling us home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The mind that is free will never be alone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Never be alone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You are not alone 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We are not alone</a:t>
            </a:r>
            <a:endParaRPr sz="11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818350" y="142200"/>
            <a:ext cx="4912500" cy="7389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Words that Fly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25" y="241200"/>
            <a:ext cx="4589327" cy="458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6"/>
          <p:cNvSpPr txBox="1"/>
          <p:nvPr/>
        </p:nvSpPr>
        <p:spPr>
          <a:xfrm>
            <a:off x="6039075" y="4676950"/>
            <a:ext cx="22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Tiffany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579300" y="880775"/>
            <a:ext cx="4490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Phillis Wheatley was a young writer.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the young girl that was renamed upon her arrival to America.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the young slave of the Wheatley family in Boston.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a learner, observing and practicing the formation of letters.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a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creator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she uses her writing skills to craft poems.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the poet who had to sail to Europe in order to have her poems published, just because of the color of her skin.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659525" y="241200"/>
            <a:ext cx="7051800" cy="6156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 Writer and Role Model</a:t>
            </a:r>
            <a:endParaRPr sz="28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525" y="2641750"/>
            <a:ext cx="2912476" cy="2183659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700" y="1025543"/>
            <a:ext cx="2606450" cy="2056657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6"/>
          <p:cNvSpPr txBox="1"/>
          <p:nvPr/>
        </p:nvSpPr>
        <p:spPr>
          <a:xfrm>
            <a:off x="4572000" y="3090750"/>
            <a:ext cx="413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Phillis Wheatley is a role model to all.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self-taught.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determined.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paved the way for many.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continues to touch the lives of people she never even knew.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a poet that many young writers look up to for her perseverance and dedication to the art of poetry.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7341975" y="4665425"/>
            <a:ext cx="1745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Times New Roman"/>
                <a:ea typeface="Times New Roman"/>
                <a:cs typeface="Times New Roman"/>
                <a:sym typeface="Times New Roman"/>
              </a:rPr>
              <a:t>page created by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Carmen Kynard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352725" y="542525"/>
            <a:ext cx="1758300" cy="4089900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I’m a writing teacher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so much to learn from you, Phillis.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when…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turn to writing 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it’s all you have.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when…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turn to writing to demand full humanity to all.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when…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turn to writing to be visible in a world that invisibilizes you.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when…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turn to writing to craft a voice that has been disregarded.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when…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turn to writing to create a personhood in a world that has only made you its raw commodity.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6050" y="0"/>
            <a:ext cx="9065100" cy="5079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Reflections of a Writing Teacher… Who Is Still Looking for the Words</a:t>
            </a:r>
            <a:endParaRPr sz="21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0" y="542525"/>
            <a:ext cx="3950600" cy="4600975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6650" y="542525"/>
            <a:ext cx="3345326" cy="4600976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7"/>
          <p:cNvSpPr txBox="1"/>
          <p:nvPr/>
        </p:nvSpPr>
        <p:spPr>
          <a:xfrm>
            <a:off x="175500" y="745050"/>
            <a:ext cx="1690500" cy="19143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Phillis teaches me…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there is a different place from which to write… and therefore a </a:t>
            </a:r>
            <a:r>
              <a:rPr b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</a:t>
            </a:r>
            <a:r>
              <a:rPr b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place from which to </a:t>
            </a:r>
            <a:r>
              <a:rPr b="1" i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</a:t>
            </a:r>
            <a:r>
              <a:rPr b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writing.</a:t>
            </a:r>
            <a:endParaRPr b="1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@ReadWithUrsula Celebrates Black History Month with Poet Phillis Wheatley. We are taught Shakespeare, but I can't believe her poetry is not as celebrated. She is the epitome of &quot;Your gift will make room for you!  She was brought to Boston as a slave at 7 years old. The Wheatley's taught her how to read and write and help get her poems published." id="110" name="Google Shape;110;p17" title="On Imagination by Phillis Wheatley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8125" y="2189875"/>
            <a:ext cx="2322250" cy="1306275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8"/>
          <p:cNvSpPr txBox="1"/>
          <p:nvPr/>
        </p:nvSpPr>
        <p:spPr>
          <a:xfrm>
            <a:off x="6045175" y="4715825"/>
            <a:ext cx="24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 Malee Miller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1643875" y="0"/>
            <a:ext cx="25245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Black woman,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inspiration,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those during, and those after.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writer,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role model,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those in power and those oppressed.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name stolen,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freedom stolen.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name given,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freedom rewritten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society changed,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those now and later.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4776675" y="241200"/>
            <a:ext cx="3487800" cy="569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Gravitas One"/>
                <a:ea typeface="Gravitas One"/>
                <a:cs typeface="Gravitas One"/>
                <a:sym typeface="Gravitas One"/>
              </a:rPr>
              <a:t>Phillis</a:t>
            </a:r>
            <a:endParaRPr sz="2500">
              <a:solidFill>
                <a:schemeClr val="lt1"/>
              </a:solidFill>
              <a:latin typeface="Gravitas One"/>
              <a:ea typeface="Gravitas One"/>
              <a:cs typeface="Gravitas One"/>
              <a:sym typeface="Gravitas One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675" y="828025"/>
            <a:ext cx="3487774" cy="3870375"/>
          </a:xfrm>
          <a:prstGeom prst="rect">
            <a:avLst/>
          </a:prstGeom>
          <a:noFill/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6825" y="2927388"/>
            <a:ext cx="2647470" cy="1771013"/>
          </a:xfrm>
          <a:prstGeom prst="rect">
            <a:avLst/>
          </a:prstGeom>
          <a:noFill/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1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19"/>
          <p:cNvSpPr txBox="1"/>
          <p:nvPr/>
        </p:nvSpPr>
        <p:spPr>
          <a:xfrm>
            <a:off x="5632525" y="4743300"/>
            <a:ext cx="341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Sarah Robbins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766700" y="781629"/>
            <a:ext cx="43902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Phillis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inspire us.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you find words, so far from your home?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see your writing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 want to write too.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Statues honor you, but they stand still.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kept moving and doing.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Walking in Boston, in places you went.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couldn’t see you, of course.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sometimes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heard your voice in those spaces.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Imagined your presence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Returned.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240850" y="167900"/>
            <a:ext cx="4634100" cy="6453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Inspired</a:t>
            </a:r>
            <a:endParaRPr sz="31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850" y="676425"/>
            <a:ext cx="4106850" cy="410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4431975" y="2964000"/>
            <a:ext cx="1599600" cy="1779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4645275" y="3308850"/>
            <a:ext cx="1173000" cy="10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2023 </a:t>
            </a:r>
            <a:r>
              <a:rPr b="1" i="1"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Boston Globe</a:t>
            </a:r>
            <a:r>
              <a:rPr b="1"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300">
                <a:solidFill>
                  <a:srgbClr val="F1C232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1C232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(click here)</a:t>
            </a:r>
            <a:r>
              <a:rPr b="1"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PWP</a:t>
            </a:r>
            <a:endParaRPr b="1"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47758"/>
            </a:gs>
            <a:gs pos="21000">
              <a:srgbClr val="F6EEEB"/>
            </a:gs>
            <a:gs pos="50000">
              <a:srgbClr val="DABBAC"/>
            </a:gs>
            <a:gs pos="66000">
              <a:srgbClr val="FBF7F5"/>
            </a:gs>
            <a:gs pos="75000">
              <a:srgbClr val="EDDDD6"/>
            </a:gs>
            <a:gs pos="97000">
              <a:srgbClr val="FDFBFA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828513" y="1910600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20"/>
          <p:cNvSpPr txBox="1"/>
          <p:nvPr/>
        </p:nvSpPr>
        <p:spPr>
          <a:xfrm>
            <a:off x="5330325" y="4743300"/>
            <a:ext cx="34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Sarahi Beasley - FWISD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1862250" y="1951100"/>
            <a:ext cx="71184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r>
              <a:rPr b="1" lang="en" sz="16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 her poetry to fight against the inequality encouraged by slavery.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676275" y="76200"/>
            <a:ext cx="2704500" cy="1585500"/>
          </a:xfrm>
          <a:prstGeom prst="rect">
            <a:avLst/>
          </a:prstGeom>
          <a:solidFill>
            <a:srgbClr val="660000"/>
          </a:solidFill>
          <a:ln cap="flat" cmpd="sng" w="762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SHE</a:t>
            </a:r>
            <a:endParaRPr sz="91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446225" y="49650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ROLE MODEL</a:t>
            </a:r>
            <a:endParaRPr b="1" sz="2400">
              <a:solidFill>
                <a:srgbClr val="5B0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an AUTHOR</a:t>
            </a:r>
            <a:endParaRPr b="1" sz="2400">
              <a:solidFill>
                <a:srgbClr val="5B0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DETERMINED</a:t>
            </a:r>
            <a:endParaRPr b="1" sz="2400">
              <a:solidFill>
                <a:srgbClr val="5B0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PERSEVERED</a:t>
            </a:r>
            <a:endParaRPr sz="2300"/>
          </a:p>
        </p:txBody>
      </p:sp>
      <p:sp>
        <p:nvSpPr>
          <p:cNvPr id="147" name="Google Shape;147;p20"/>
          <p:cNvSpPr txBox="1"/>
          <p:nvPr/>
        </p:nvSpPr>
        <p:spPr>
          <a:xfrm>
            <a:off x="1756650" y="3389175"/>
            <a:ext cx="73296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500">
              <a:solidFill>
                <a:srgbClr val="5B0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r>
              <a:rPr b="1" lang="en" sz="16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helped show that African Americans were equally capable, creative, intelligent human beings who benefited from an education</a:t>
            </a:r>
            <a:r>
              <a:rPr b="1" lang="en" sz="15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500">
              <a:solidFill>
                <a:srgbClr val="5B0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1786800" y="2616525"/>
            <a:ext cx="7088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…became the first American slave, the first person of African descent, and only the third colonial American woman to have her work published.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9" name="Google Shape;149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5797" y="1683047"/>
            <a:ext cx="5411438" cy="3038900"/>
          </a:xfrm>
          <a:prstGeom prst="rect">
            <a:avLst/>
          </a:prstGeom>
          <a:noFill/>
          <a:ln cap="flat" cmpd="sng" w="1143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797088" y="1910587"/>
            <a:ext cx="5015376" cy="130770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21"/>
          <p:cNvSpPr txBox="1"/>
          <p:nvPr/>
        </p:nvSpPr>
        <p:spPr>
          <a:xfrm>
            <a:off x="5849375" y="4510025"/>
            <a:ext cx="24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page created by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K. Lemmons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763500" y="1387875"/>
            <a:ext cx="5773200" cy="2763900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Phillis Wheatley Peters</a:t>
            </a:r>
            <a:endParaRPr sz="22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		Was ahead of her time</a:t>
            </a:r>
            <a:endParaRPr sz="22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Writing down the line</a:t>
            </a:r>
            <a:endParaRPr sz="22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		To advance her mind</a:t>
            </a:r>
            <a:endParaRPr sz="22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				Keeping the time</a:t>
            </a:r>
            <a:endParaRPr sz="22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					For future mankind</a:t>
            </a:r>
            <a:endParaRPr sz="22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  <a:latin typeface="Beth Ellen"/>
                <a:ea typeface="Beth Ellen"/>
                <a:cs typeface="Beth Ellen"/>
                <a:sym typeface="Beth Ellen"/>
              </a:rPr>
              <a:t>Genius</a:t>
            </a:r>
            <a:endParaRPr sz="4900">
              <a:solidFill>
                <a:schemeClr val="dk1"/>
              </a:solidFill>
              <a:latin typeface="Beth Ellen"/>
              <a:ea typeface="Beth Ellen"/>
              <a:cs typeface="Beth Ellen"/>
              <a:sym typeface="Beth Ell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4220850" y="241200"/>
            <a:ext cx="4490400" cy="738900"/>
          </a:xfrm>
          <a:prstGeom prst="rect">
            <a:avLst/>
          </a:prstGeom>
          <a:solidFill>
            <a:srgbClr val="FFD966"/>
          </a:solidFill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eth Ellen"/>
                <a:ea typeface="Beth Ellen"/>
                <a:cs typeface="Beth Ellen"/>
                <a:sym typeface="Beth Ellen"/>
              </a:rPr>
              <a:t>Genius</a:t>
            </a:r>
            <a:endParaRPr sz="3600">
              <a:latin typeface="Beth Ellen"/>
              <a:ea typeface="Beth Ellen"/>
              <a:cs typeface="Beth Ellen"/>
              <a:sym typeface="Beth Ellen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8479075" y="4698400"/>
            <a:ext cx="489000" cy="3573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8588975" y="4698400"/>
            <a:ext cx="285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b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9750" y="1159650"/>
            <a:ext cx="1802726" cy="217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4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